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8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8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8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8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8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8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8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8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8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824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746"/>
  </p:normalViewPr>
  <p:slideViewPr>
    <p:cSldViewPr>
      <p:cViewPr>
        <p:scale>
          <a:sx n="56" d="100"/>
          <a:sy n="56" d="100"/>
        </p:scale>
        <p:origin x="-4784" y="144"/>
      </p:cViewPr>
      <p:guideLst>
        <p:guide orient="horz" pos="13824"/>
        <p:guide pos="10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3D99231-B1B7-7146-81BA-5231EE76121E}" type="datetime1">
              <a:rPr lang="en-US" altLang="en-US"/>
              <a:pPr/>
              <a:t>12/10/15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76BD0C-67C6-0D4B-8F0F-1F8D0D1407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34033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FA07AAE4-9A7F-EF40-B460-5762F04AD1D3}" type="slidenum">
              <a:rPr lang="en-US" altLang="en-US" sz="1200"/>
              <a:pPr eaLnBrk="1" hangingPunct="1"/>
              <a:t>1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51902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9358" y="13635321"/>
            <a:ext cx="27979687" cy="94084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523" y="24872579"/>
            <a:ext cx="23043356" cy="11214847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1F7E9B-188E-6848-AE3D-81CD8653BBE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1293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68E7EE-705E-1C40-88B4-2852CE60EDA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76155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6079" y="1757084"/>
            <a:ext cx="7406878" cy="3745005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446" y="1757084"/>
            <a:ext cx="22106335" cy="3745005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A3A8BD-BE25-A44C-B4E1-F50474BDA7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7005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CD54FB8-EE48-6140-A283-F7B97E75477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9460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6" y="28205210"/>
            <a:ext cx="27980878" cy="871593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6" y="18604007"/>
            <a:ext cx="27980878" cy="96012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985D4A-A450-DE46-A50B-793EF8FAB9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9453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445" y="10242177"/>
            <a:ext cx="14756606" cy="2896496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16352" y="10242177"/>
            <a:ext cx="14756606" cy="2896496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394173-A13B-6E46-83A9-643C388046C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5000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444" y="9825318"/>
            <a:ext cx="14544676" cy="40946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444" y="13919949"/>
            <a:ext cx="14544676" cy="2528719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328" y="9825318"/>
            <a:ext cx="14550628" cy="40946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328" y="13919949"/>
            <a:ext cx="14550628" cy="2528719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D85816E-4FA6-624D-B8AE-7DBF1736F6D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5783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DC6E012-3B2B-DB49-8198-2332D48142E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1643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C4F5197-AD2C-DC46-BA83-E3A65EE76D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090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445" y="1748118"/>
            <a:ext cx="10829926" cy="743622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656" y="1748118"/>
            <a:ext cx="18402300" cy="374590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445" y="9184341"/>
            <a:ext cx="10829926" cy="300228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3E837C-7A34-5C4B-8978-BC28F1B2714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70116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999" y="30724289"/>
            <a:ext cx="19751278" cy="362622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1999" y="3922059"/>
            <a:ext cx="19751278" cy="2633382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1999" y="34350512"/>
            <a:ext cx="19751278" cy="5152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2A5AAD3-AC18-B844-B332-9DDEF066360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8021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46238" y="1757363"/>
            <a:ext cx="29627512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428460" tIns="214230" rIns="428460" bIns="21423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46238" y="10242550"/>
            <a:ext cx="29627512" cy="2896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428460" tIns="214230" rIns="428460" bIns="21423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Haga clic para modificar el estilo de texto del patrón</a:t>
            </a:r>
          </a:p>
          <a:p>
            <a:pPr lvl="1"/>
            <a:r>
              <a:rPr lang="en-US" altLang="en-US"/>
              <a:t>Segundo nivel</a:t>
            </a:r>
          </a:p>
          <a:p>
            <a:pPr lvl="2"/>
            <a:r>
              <a:rPr lang="en-US" altLang="en-US"/>
              <a:t>Tercer nivel</a:t>
            </a:r>
          </a:p>
          <a:p>
            <a:pPr lvl="3"/>
            <a:r>
              <a:rPr lang="en-US" altLang="en-US"/>
              <a:t>Cuarto nivel</a:t>
            </a:r>
          </a:p>
          <a:p>
            <a:pPr lvl="4"/>
            <a:r>
              <a:rPr lang="en-US" altLang="en-U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44650" y="39968488"/>
            <a:ext cx="7681913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28460" tIns="214230" rIns="428460" bIns="214230" numCol="1" anchor="t" anchorCtr="0" compatLnSpc="1">
            <a:prstTxWarp prst="textNoShape">
              <a:avLst/>
            </a:prstTxWarp>
          </a:bodyPr>
          <a:lstStyle>
            <a:lvl1pPr>
              <a:defRPr sz="6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247438" y="39968488"/>
            <a:ext cx="10425112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28460" tIns="214230" rIns="428460" bIns="214230" numCol="1" anchor="t" anchorCtr="0" compatLnSpc="1">
            <a:prstTxWarp prst="textNoShape">
              <a:avLst/>
            </a:prstTxWarp>
          </a:bodyPr>
          <a:lstStyle>
            <a:lvl1pPr algn="ctr">
              <a:defRPr sz="6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591838" y="39968488"/>
            <a:ext cx="7681912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28460" tIns="214230" rIns="428460" bIns="214230" numCol="1" anchor="t" anchorCtr="0" compatLnSpc="1">
            <a:prstTxWarp prst="textNoShape">
              <a:avLst/>
            </a:prstTxWarp>
          </a:bodyPr>
          <a:lstStyle>
            <a:lvl1pPr algn="r">
              <a:defRPr sz="6600"/>
            </a:lvl1pPr>
          </a:lstStyle>
          <a:p>
            <a:fld id="{963EC44D-EC69-6142-8E6B-F18C410DC58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284663" rtl="0" eaLnBrk="0" fontAlgn="base" hangingPunct="0">
        <a:spcBef>
          <a:spcPct val="0"/>
        </a:spcBef>
        <a:spcAft>
          <a:spcPct val="0"/>
        </a:spcAft>
        <a:defRPr sz="206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284663" rtl="0" eaLnBrk="0" fontAlgn="base" hangingPunct="0">
        <a:spcBef>
          <a:spcPct val="0"/>
        </a:spcBef>
        <a:spcAft>
          <a:spcPct val="0"/>
        </a:spcAft>
        <a:defRPr sz="20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4284663" rtl="0" eaLnBrk="0" fontAlgn="base" hangingPunct="0">
        <a:spcBef>
          <a:spcPct val="0"/>
        </a:spcBef>
        <a:spcAft>
          <a:spcPct val="0"/>
        </a:spcAft>
        <a:defRPr sz="20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4284663" rtl="0" eaLnBrk="0" fontAlgn="base" hangingPunct="0">
        <a:spcBef>
          <a:spcPct val="0"/>
        </a:spcBef>
        <a:spcAft>
          <a:spcPct val="0"/>
        </a:spcAft>
        <a:defRPr sz="20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4284663" rtl="0" eaLnBrk="0" fontAlgn="base" hangingPunct="0">
        <a:spcBef>
          <a:spcPct val="0"/>
        </a:spcBef>
        <a:spcAft>
          <a:spcPct val="0"/>
        </a:spcAft>
        <a:defRPr sz="20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4284663" rtl="0" fontAlgn="base">
        <a:spcBef>
          <a:spcPct val="0"/>
        </a:spcBef>
        <a:spcAft>
          <a:spcPct val="0"/>
        </a:spcAft>
        <a:defRPr sz="20600">
          <a:solidFill>
            <a:schemeClr val="tx2"/>
          </a:solidFill>
          <a:latin typeface="Arial" charset="0"/>
        </a:defRPr>
      </a:lvl6pPr>
      <a:lvl7pPr marL="914400" algn="ctr" defTabSz="4284663" rtl="0" fontAlgn="base">
        <a:spcBef>
          <a:spcPct val="0"/>
        </a:spcBef>
        <a:spcAft>
          <a:spcPct val="0"/>
        </a:spcAft>
        <a:defRPr sz="20600">
          <a:solidFill>
            <a:schemeClr val="tx2"/>
          </a:solidFill>
          <a:latin typeface="Arial" charset="0"/>
        </a:defRPr>
      </a:lvl7pPr>
      <a:lvl8pPr marL="1371600" algn="ctr" defTabSz="4284663" rtl="0" fontAlgn="base">
        <a:spcBef>
          <a:spcPct val="0"/>
        </a:spcBef>
        <a:spcAft>
          <a:spcPct val="0"/>
        </a:spcAft>
        <a:defRPr sz="20600">
          <a:solidFill>
            <a:schemeClr val="tx2"/>
          </a:solidFill>
          <a:latin typeface="Arial" charset="0"/>
        </a:defRPr>
      </a:lvl8pPr>
      <a:lvl9pPr marL="1828800" algn="ctr" defTabSz="4284663" rtl="0" fontAlgn="base">
        <a:spcBef>
          <a:spcPct val="0"/>
        </a:spcBef>
        <a:spcAft>
          <a:spcPct val="0"/>
        </a:spcAft>
        <a:defRPr sz="20600">
          <a:solidFill>
            <a:schemeClr val="tx2"/>
          </a:solidFill>
          <a:latin typeface="Arial" charset="0"/>
        </a:defRPr>
      </a:lvl9pPr>
    </p:titleStyle>
    <p:bodyStyle>
      <a:lvl1pPr marL="1606550" indent="-1606550" algn="l" defTabSz="4284663" rtl="0" eaLnBrk="0" fontAlgn="base" hangingPunct="0">
        <a:spcBef>
          <a:spcPct val="20000"/>
        </a:spcBef>
        <a:spcAft>
          <a:spcPct val="0"/>
        </a:spcAft>
        <a:buChar char="•"/>
        <a:defRPr sz="150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3481388" indent="-1339850" algn="l" defTabSz="4284663" rtl="0" eaLnBrk="0" fontAlgn="base" hangingPunct="0">
        <a:spcBef>
          <a:spcPct val="20000"/>
        </a:spcBef>
        <a:spcAft>
          <a:spcPct val="0"/>
        </a:spcAft>
        <a:buChar char="–"/>
        <a:defRPr sz="13100">
          <a:solidFill>
            <a:schemeClr val="tx1"/>
          </a:solidFill>
          <a:latin typeface="+mn-lt"/>
          <a:ea typeface="ＭＳ Ｐゴシック" charset="-128"/>
        </a:defRPr>
      </a:lvl2pPr>
      <a:lvl3pPr marL="5356225" indent="-1071563" algn="l" defTabSz="4284663" rtl="0" eaLnBrk="0" fontAlgn="base" hangingPunct="0">
        <a:spcBef>
          <a:spcPct val="20000"/>
        </a:spcBef>
        <a:spcAft>
          <a:spcPct val="0"/>
        </a:spcAft>
        <a:buChar char="•"/>
        <a:defRPr sz="11200">
          <a:solidFill>
            <a:schemeClr val="tx1"/>
          </a:solidFill>
          <a:latin typeface="+mn-lt"/>
          <a:ea typeface="ＭＳ Ｐゴシック" charset="-128"/>
        </a:defRPr>
      </a:lvl3pPr>
      <a:lvl4pPr marL="7497763" indent="-1071563" algn="l" defTabSz="4284663" rtl="0" eaLnBrk="0" fontAlgn="base" hangingPunct="0">
        <a:spcBef>
          <a:spcPct val="20000"/>
        </a:spcBef>
        <a:spcAft>
          <a:spcPct val="0"/>
        </a:spcAft>
        <a:buChar char="–"/>
        <a:defRPr sz="9400">
          <a:solidFill>
            <a:schemeClr val="tx1"/>
          </a:solidFill>
          <a:latin typeface="+mn-lt"/>
          <a:ea typeface="ＭＳ Ｐゴシック" charset="-128"/>
        </a:defRPr>
      </a:lvl4pPr>
      <a:lvl5pPr marL="9640888" indent="-1071563" algn="l" defTabSz="4284663" rtl="0" eaLnBrk="0" fontAlgn="base" hangingPunct="0">
        <a:spcBef>
          <a:spcPct val="20000"/>
        </a:spcBef>
        <a:spcAft>
          <a:spcPct val="0"/>
        </a:spcAft>
        <a:buChar char="»"/>
        <a:defRPr sz="9400">
          <a:solidFill>
            <a:schemeClr val="tx1"/>
          </a:solidFill>
          <a:latin typeface="+mn-lt"/>
          <a:ea typeface="ＭＳ Ｐゴシック" charset="-128"/>
        </a:defRPr>
      </a:lvl5pPr>
      <a:lvl6pPr marL="10098088" indent="-1071563" algn="l" defTabSz="4284663" rtl="0" fontAlgn="base">
        <a:spcBef>
          <a:spcPct val="20000"/>
        </a:spcBef>
        <a:spcAft>
          <a:spcPct val="0"/>
        </a:spcAft>
        <a:buChar char="»"/>
        <a:defRPr sz="9400">
          <a:solidFill>
            <a:schemeClr val="tx1"/>
          </a:solidFill>
          <a:latin typeface="+mn-lt"/>
        </a:defRPr>
      </a:lvl6pPr>
      <a:lvl7pPr marL="10555288" indent="-1071563" algn="l" defTabSz="4284663" rtl="0" fontAlgn="base">
        <a:spcBef>
          <a:spcPct val="20000"/>
        </a:spcBef>
        <a:spcAft>
          <a:spcPct val="0"/>
        </a:spcAft>
        <a:buChar char="»"/>
        <a:defRPr sz="9400">
          <a:solidFill>
            <a:schemeClr val="tx1"/>
          </a:solidFill>
          <a:latin typeface="+mn-lt"/>
        </a:defRPr>
      </a:lvl7pPr>
      <a:lvl8pPr marL="11012488" indent="-1071563" algn="l" defTabSz="4284663" rtl="0" fontAlgn="base">
        <a:spcBef>
          <a:spcPct val="20000"/>
        </a:spcBef>
        <a:spcAft>
          <a:spcPct val="0"/>
        </a:spcAft>
        <a:buChar char="»"/>
        <a:defRPr sz="9400">
          <a:solidFill>
            <a:schemeClr val="tx1"/>
          </a:solidFill>
          <a:latin typeface="+mn-lt"/>
        </a:defRPr>
      </a:lvl8pPr>
      <a:lvl9pPr marL="11469688" indent="-1071563" algn="l" defTabSz="4284663" rtl="0" fontAlgn="base">
        <a:spcBef>
          <a:spcPct val="20000"/>
        </a:spcBef>
        <a:spcAft>
          <a:spcPct val="0"/>
        </a:spcAft>
        <a:buChar char="»"/>
        <a:defRPr sz="9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tiff"/><Relationship Id="rId20" Type="http://schemas.openxmlformats.org/officeDocument/2006/relationships/image" Target="../media/image18.png"/><Relationship Id="rId10" Type="http://schemas.openxmlformats.org/officeDocument/2006/relationships/image" Target="../media/image8.tiff"/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3" Type="http://schemas.openxmlformats.org/officeDocument/2006/relationships/image" Target="../media/image11.png"/><Relationship Id="rId14" Type="http://schemas.openxmlformats.org/officeDocument/2006/relationships/image" Target="../media/image12.png"/><Relationship Id="rId15" Type="http://schemas.openxmlformats.org/officeDocument/2006/relationships/image" Target="../media/image13.png"/><Relationship Id="rId16" Type="http://schemas.openxmlformats.org/officeDocument/2006/relationships/image" Target="../media/image14.png"/><Relationship Id="rId17" Type="http://schemas.openxmlformats.org/officeDocument/2006/relationships/image" Target="../media/image15.png"/><Relationship Id="rId18" Type="http://schemas.openxmlformats.org/officeDocument/2006/relationships/image" Target="../media/image16.png"/><Relationship Id="rId19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jpe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 Box 5"/>
          <p:cNvSpPr txBox="1">
            <a:spLocks noChangeArrowheads="1"/>
          </p:cNvSpPr>
          <p:nvPr/>
        </p:nvSpPr>
        <p:spPr bwMode="auto">
          <a:xfrm>
            <a:off x="5791200" y="2257425"/>
            <a:ext cx="21336000" cy="432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8655" tIns="49327" rIns="98655" bIns="49327">
            <a:spAutoFit/>
          </a:bodyPr>
          <a:lstStyle>
            <a:lvl1pPr defTabSz="985838"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defTabSz="985838"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lnSpc>
                <a:spcPct val="30000"/>
              </a:lnSpc>
              <a:spcBef>
                <a:spcPct val="50000"/>
              </a:spcBef>
            </a:pPr>
            <a:r>
              <a:rPr lang="en-US" altLang="en-US" sz="7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charset="0"/>
              </a:rPr>
              <a:t>Senior Project, </a:t>
            </a:r>
            <a:r>
              <a:rPr lang="en-US" altLang="en-US" sz="72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charset="0"/>
              </a:rPr>
              <a:t>2015, Fall</a:t>
            </a:r>
            <a:endParaRPr lang="en-US" altLang="en-US" sz="7200" dirty="0">
              <a:latin typeface="Times New Roman" charset="0"/>
            </a:endParaRPr>
          </a:p>
        </p:txBody>
      </p:sp>
      <p:sp>
        <p:nvSpPr>
          <p:cNvPr id="14339" name="Text Box 12"/>
          <p:cNvSpPr txBox="1">
            <a:spLocks noChangeArrowheads="1"/>
          </p:cNvSpPr>
          <p:nvPr/>
        </p:nvSpPr>
        <p:spPr bwMode="auto">
          <a:xfrm>
            <a:off x="6567488" y="2743200"/>
            <a:ext cx="19797712" cy="245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8655" tIns="49327" rIns="98655" bIns="49327">
            <a:spAutoFit/>
          </a:bodyPr>
          <a:lstStyle>
            <a:lvl1pPr defTabSz="985838"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defTabSz="985838"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4800" b="1" dirty="0" err="1" smtClean="0">
                <a:solidFill>
                  <a:srgbClr val="3333CC"/>
                </a:solidFill>
              </a:rPr>
              <a:t>PubSub</a:t>
            </a:r>
            <a:endParaRPr lang="en-US" altLang="en-US" sz="4800" b="1" dirty="0">
              <a:solidFill>
                <a:srgbClr val="3333CC"/>
              </a:solidFill>
            </a:endParaRPr>
          </a:p>
          <a:p>
            <a:pPr algn="ctr" eaLnBrk="1" hangingPunct="1"/>
            <a:r>
              <a:rPr lang="en-US" altLang="en-US" sz="3500" b="1" dirty="0">
                <a:solidFill>
                  <a:srgbClr val="3333CC"/>
                </a:solidFill>
              </a:rPr>
              <a:t>Student: </a:t>
            </a:r>
            <a:r>
              <a:rPr lang="en-US" altLang="en-US" sz="3500" dirty="0" smtClean="0">
                <a:solidFill>
                  <a:srgbClr val="3333CC"/>
                </a:solidFill>
              </a:rPr>
              <a:t>David Romero, </a:t>
            </a:r>
            <a:r>
              <a:rPr lang="en-US" altLang="en-US" sz="3500" dirty="0">
                <a:solidFill>
                  <a:srgbClr val="3333CC"/>
                </a:solidFill>
              </a:rPr>
              <a:t>Florida International University</a:t>
            </a:r>
          </a:p>
          <a:p>
            <a:pPr algn="ctr" eaLnBrk="1" hangingPunct="1"/>
            <a:r>
              <a:rPr lang="en-US" altLang="en-US" sz="3500" b="1" dirty="0">
                <a:solidFill>
                  <a:srgbClr val="3333CC"/>
                </a:solidFill>
              </a:rPr>
              <a:t>Mentor:</a:t>
            </a:r>
            <a:r>
              <a:rPr lang="en-US" altLang="en-US" sz="3500" b="1" i="1" dirty="0">
                <a:solidFill>
                  <a:srgbClr val="3333CC"/>
                </a:solidFill>
              </a:rPr>
              <a:t> </a:t>
            </a:r>
            <a:r>
              <a:rPr lang="en-US" altLang="en-US" sz="3500" i="1" dirty="0" smtClean="0">
                <a:solidFill>
                  <a:srgbClr val="3333CC"/>
                </a:solidFill>
              </a:rPr>
              <a:t>Jason </a:t>
            </a:r>
            <a:r>
              <a:rPr lang="en-US" altLang="en-US" sz="3500" i="1" dirty="0" err="1" smtClean="0">
                <a:solidFill>
                  <a:srgbClr val="3333CC"/>
                </a:solidFill>
              </a:rPr>
              <a:t>Dettbarn</a:t>
            </a:r>
            <a:r>
              <a:rPr lang="en-US" altLang="ja-JP" sz="3500" dirty="0" smtClean="0">
                <a:solidFill>
                  <a:srgbClr val="3333CC"/>
                </a:solidFill>
              </a:rPr>
              <a:t>,</a:t>
            </a:r>
            <a:r>
              <a:rPr lang="en-US" altLang="ja-JP" sz="3500" i="1" dirty="0" smtClean="0">
                <a:solidFill>
                  <a:srgbClr val="3333CC"/>
                </a:solidFill>
              </a:rPr>
              <a:t> </a:t>
            </a:r>
            <a:r>
              <a:rPr lang="en-US" altLang="ja-JP" sz="3500" i="1" dirty="0" err="1" smtClean="0">
                <a:solidFill>
                  <a:srgbClr val="3333CC"/>
                </a:solidFill>
              </a:rPr>
              <a:t>Addigy</a:t>
            </a:r>
            <a:r>
              <a:rPr lang="en-US" altLang="ja-JP" sz="3500" dirty="0" smtClean="0">
                <a:solidFill>
                  <a:srgbClr val="3333CC"/>
                </a:solidFill>
              </a:rPr>
              <a:t> </a:t>
            </a:r>
            <a:endParaRPr lang="en-US" altLang="ja-JP" sz="3500" dirty="0">
              <a:solidFill>
                <a:srgbClr val="3333CC"/>
              </a:solidFill>
            </a:endParaRPr>
          </a:p>
          <a:p>
            <a:pPr algn="ctr" eaLnBrk="1" hangingPunct="1"/>
            <a:r>
              <a:rPr lang="en-US" altLang="en-US" sz="3500" b="1" dirty="0">
                <a:solidFill>
                  <a:srgbClr val="3333CC"/>
                </a:solidFill>
              </a:rPr>
              <a:t>Instructor:</a:t>
            </a:r>
            <a:r>
              <a:rPr lang="en-US" altLang="en-US" sz="3500" b="1" i="1" dirty="0">
                <a:solidFill>
                  <a:srgbClr val="3333CC"/>
                </a:solidFill>
              </a:rPr>
              <a:t> </a:t>
            </a:r>
            <a:r>
              <a:rPr lang="en-US" altLang="en-US" sz="3500" dirty="0" err="1">
                <a:solidFill>
                  <a:srgbClr val="3333CC"/>
                </a:solidFill>
              </a:rPr>
              <a:t>Masoud</a:t>
            </a:r>
            <a:r>
              <a:rPr lang="en-US" altLang="en-US" sz="3500" dirty="0">
                <a:solidFill>
                  <a:srgbClr val="3333CC"/>
                </a:solidFill>
              </a:rPr>
              <a:t> </a:t>
            </a:r>
            <a:r>
              <a:rPr lang="en-US" altLang="en-US" sz="3500" dirty="0" err="1">
                <a:solidFill>
                  <a:srgbClr val="3333CC"/>
                </a:solidFill>
              </a:rPr>
              <a:t>Sadjadi</a:t>
            </a:r>
            <a:r>
              <a:rPr lang="en-US" altLang="en-US" sz="3500" dirty="0">
                <a:solidFill>
                  <a:srgbClr val="3333CC"/>
                </a:solidFill>
              </a:rPr>
              <a:t>, Florida International University</a:t>
            </a:r>
          </a:p>
        </p:txBody>
      </p:sp>
      <p:sp>
        <p:nvSpPr>
          <p:cNvPr id="14340" name="Text Box 72"/>
          <p:cNvSpPr txBox="1">
            <a:spLocks noChangeArrowheads="1"/>
          </p:cNvSpPr>
          <p:nvPr/>
        </p:nvSpPr>
        <p:spPr bwMode="auto">
          <a:xfrm>
            <a:off x="1219200" y="42519600"/>
            <a:ext cx="30632400" cy="1022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8655" tIns="49327" rIns="98655" bIns="49327">
            <a:spAutoFit/>
          </a:bodyPr>
          <a:lstStyle>
            <a:lvl1pPr marL="493713" indent="-493713" defTabSz="985838"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defTabSz="985838"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Clr>
                <a:srgbClr val="3333CC"/>
              </a:buClr>
            </a:pPr>
            <a:r>
              <a:rPr lang="en-US" altLang="en-US" sz="3000" dirty="0"/>
              <a:t>The material presented in this poster is based upon the work supported </a:t>
            </a:r>
            <a:r>
              <a:rPr lang="en-US" altLang="en-US" sz="3000" dirty="0" smtClean="0"/>
              <a:t>by Jason </a:t>
            </a:r>
            <a:r>
              <a:rPr lang="en-US" altLang="en-US" sz="3000" dirty="0" err="1" smtClean="0"/>
              <a:t>Dettbarn</a:t>
            </a:r>
            <a:r>
              <a:rPr lang="en-US" altLang="en-US" sz="3000" dirty="0" smtClean="0"/>
              <a:t>, Javier Carmona and </a:t>
            </a:r>
            <a:r>
              <a:rPr lang="en-US" altLang="en-US" sz="3000" dirty="0" err="1" smtClean="0"/>
              <a:t>Ayme</a:t>
            </a:r>
            <a:r>
              <a:rPr lang="en-US" altLang="en-US" sz="3000" dirty="0" smtClean="0"/>
              <a:t> </a:t>
            </a:r>
            <a:r>
              <a:rPr lang="en-US" altLang="en-US" sz="3000" dirty="0" err="1" smtClean="0"/>
              <a:t>Morrina</a:t>
            </a:r>
            <a:r>
              <a:rPr lang="en-US" altLang="en-US" sz="3000" dirty="0" smtClean="0"/>
              <a:t>. I </a:t>
            </a:r>
            <a:r>
              <a:rPr lang="en-US" altLang="en-US" sz="3000" dirty="0"/>
              <a:t>am thankful to the help that I received from my group </a:t>
            </a:r>
            <a:r>
              <a:rPr lang="en-US" altLang="en-US" sz="3000" dirty="0" smtClean="0"/>
              <a:t>member Carlos Ruiz</a:t>
            </a:r>
            <a:endParaRPr lang="en-US" altLang="en-US" sz="3000" dirty="0"/>
          </a:p>
        </p:txBody>
      </p:sp>
      <p:sp>
        <p:nvSpPr>
          <p:cNvPr id="14341" name="Rectangle 18"/>
          <p:cNvSpPr>
            <a:spLocks noChangeArrowheads="1"/>
          </p:cNvSpPr>
          <p:nvPr/>
        </p:nvSpPr>
        <p:spPr bwMode="auto">
          <a:xfrm>
            <a:off x="914400" y="5486400"/>
            <a:ext cx="31089600" cy="35661600"/>
          </a:xfrm>
          <a:prstGeom prst="rect">
            <a:avLst/>
          </a:prstGeom>
          <a:noFill/>
          <a:ln w="63500">
            <a:solidFill>
              <a:srgbClr val="0033CC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15" name="Text Box 19"/>
          <p:cNvSpPr txBox="1">
            <a:spLocks noChangeArrowheads="1"/>
          </p:cNvSpPr>
          <p:nvPr/>
        </p:nvSpPr>
        <p:spPr bwMode="auto">
          <a:xfrm>
            <a:off x="4114800" y="5789613"/>
            <a:ext cx="5486400" cy="731837"/>
          </a:xfrm>
          <a:prstGeom prst="rect">
            <a:avLst/>
          </a:prstGeom>
          <a:solidFill>
            <a:schemeClr val="bg1"/>
          </a:solidFill>
          <a:ln w="12700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lIns="98655" tIns="49327" rIns="98655" bIns="49327">
            <a:spAutoFit/>
          </a:bodyPr>
          <a:lstStyle/>
          <a:p>
            <a:pPr algn="ctr" defTabSz="985838">
              <a:spcBef>
                <a:spcPct val="50000"/>
              </a:spcBef>
              <a:defRPr/>
            </a:pPr>
            <a:r>
              <a:rPr lang="en-US" sz="4100" b="1" dirty="0">
                <a:solidFill>
                  <a:srgbClr val="336699"/>
                </a:solidFill>
                <a:effectLst>
                  <a:outerShdw blurRad="38100" dist="38100" dir="2700000" algn="tl">
                    <a:srgbClr val="DDDDDD"/>
                  </a:outerShdw>
                </a:effectLst>
                <a:cs typeface="ＭＳ Ｐゴシック" charset="-128"/>
              </a:rPr>
              <a:t>Problem</a:t>
            </a:r>
          </a:p>
        </p:txBody>
      </p:sp>
      <p:sp>
        <p:nvSpPr>
          <p:cNvPr id="14343" name="Rectangle 18"/>
          <p:cNvSpPr>
            <a:spLocks noChangeArrowheads="1"/>
          </p:cNvSpPr>
          <p:nvPr/>
        </p:nvSpPr>
        <p:spPr bwMode="auto">
          <a:xfrm>
            <a:off x="914400" y="42062400"/>
            <a:ext cx="31089600" cy="1371600"/>
          </a:xfrm>
          <a:prstGeom prst="rect">
            <a:avLst/>
          </a:prstGeom>
          <a:noFill/>
          <a:ln w="63500">
            <a:solidFill>
              <a:srgbClr val="0033CC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17" name="Text Box 19"/>
          <p:cNvSpPr txBox="1">
            <a:spLocks noChangeArrowheads="1"/>
          </p:cNvSpPr>
          <p:nvPr/>
        </p:nvSpPr>
        <p:spPr bwMode="auto">
          <a:xfrm>
            <a:off x="1192213" y="41605200"/>
            <a:ext cx="4979987" cy="730250"/>
          </a:xfrm>
          <a:prstGeom prst="rect">
            <a:avLst/>
          </a:prstGeom>
          <a:solidFill>
            <a:schemeClr val="bg1"/>
          </a:solidFill>
          <a:ln w="12700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lIns="98655" tIns="49327" rIns="98655" bIns="49327">
            <a:spAutoFit/>
          </a:bodyPr>
          <a:lstStyle/>
          <a:p>
            <a:pPr algn="ctr" defTabSz="985838">
              <a:spcBef>
                <a:spcPct val="50000"/>
              </a:spcBef>
              <a:defRPr/>
            </a:pPr>
            <a:r>
              <a:rPr lang="en-US" sz="4100" b="1" dirty="0">
                <a:solidFill>
                  <a:srgbClr val="336699"/>
                </a:solidFill>
                <a:effectLst>
                  <a:outerShdw blurRad="38100" dist="38100" dir="2700000" algn="tl">
                    <a:srgbClr val="DDDDDD"/>
                  </a:outerShdw>
                </a:effectLst>
                <a:cs typeface="ＭＳ Ｐゴシック" charset="-128"/>
              </a:rPr>
              <a:t>Acknowledgement</a:t>
            </a:r>
          </a:p>
        </p:txBody>
      </p:sp>
      <p:sp>
        <p:nvSpPr>
          <p:cNvPr id="14353" name="Rectangle 6"/>
          <p:cNvSpPr>
            <a:spLocks noChangeArrowheads="1"/>
          </p:cNvSpPr>
          <p:nvPr/>
        </p:nvSpPr>
        <p:spPr bwMode="auto">
          <a:xfrm>
            <a:off x="15925800" y="446088"/>
            <a:ext cx="4724400" cy="1077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>
            <a:lvl1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b="1">
                <a:solidFill>
                  <a:schemeClr val="accent2"/>
                </a:solidFill>
              </a:rPr>
              <a:t>School of Computing &amp; Information Sciences</a:t>
            </a:r>
            <a:endParaRPr lang="en-US" altLang="en-US" sz="3200">
              <a:solidFill>
                <a:schemeClr val="accent2"/>
              </a:solidFill>
            </a:endParaRPr>
          </a:p>
        </p:txBody>
      </p:sp>
      <p:pic>
        <p:nvPicPr>
          <p:cNvPr id="14346" name="Picture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82600" y="381000"/>
            <a:ext cx="2630488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Text Box 19"/>
          <p:cNvSpPr txBox="1">
            <a:spLocks noChangeArrowheads="1"/>
          </p:cNvSpPr>
          <p:nvPr/>
        </p:nvSpPr>
        <p:spPr bwMode="auto">
          <a:xfrm>
            <a:off x="13716000" y="5792788"/>
            <a:ext cx="5486400" cy="731837"/>
          </a:xfrm>
          <a:prstGeom prst="rect">
            <a:avLst/>
          </a:prstGeom>
          <a:solidFill>
            <a:schemeClr val="bg1"/>
          </a:solidFill>
          <a:ln w="12700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lIns="98655" tIns="49327" rIns="98655" bIns="49327">
            <a:spAutoFit/>
          </a:bodyPr>
          <a:lstStyle/>
          <a:p>
            <a:pPr algn="ctr" defTabSz="985838">
              <a:spcBef>
                <a:spcPct val="50000"/>
              </a:spcBef>
              <a:defRPr/>
            </a:pPr>
            <a:r>
              <a:rPr lang="en-US" sz="4100" b="1" dirty="0">
                <a:solidFill>
                  <a:srgbClr val="336699"/>
                </a:solidFill>
                <a:effectLst>
                  <a:outerShdw blurRad="38100" dist="38100" dir="2700000" algn="tl">
                    <a:srgbClr val="DDDDDD"/>
                  </a:outerShdw>
                </a:effectLst>
                <a:cs typeface="ＭＳ Ｐゴシック" charset="-128"/>
              </a:rPr>
              <a:t>Current System</a:t>
            </a:r>
          </a:p>
        </p:txBody>
      </p:sp>
      <p:sp>
        <p:nvSpPr>
          <p:cNvPr id="35" name="Text Box 19"/>
          <p:cNvSpPr txBox="1">
            <a:spLocks noChangeArrowheads="1"/>
          </p:cNvSpPr>
          <p:nvPr/>
        </p:nvSpPr>
        <p:spPr bwMode="auto">
          <a:xfrm>
            <a:off x="23317200" y="5792788"/>
            <a:ext cx="5486400" cy="731837"/>
          </a:xfrm>
          <a:prstGeom prst="rect">
            <a:avLst/>
          </a:prstGeom>
          <a:solidFill>
            <a:schemeClr val="bg1"/>
          </a:solidFill>
          <a:ln w="12700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lIns="98655" tIns="49327" rIns="98655" bIns="49327">
            <a:spAutoFit/>
          </a:bodyPr>
          <a:lstStyle/>
          <a:p>
            <a:pPr algn="ctr" defTabSz="985838">
              <a:spcBef>
                <a:spcPct val="50000"/>
              </a:spcBef>
              <a:defRPr/>
            </a:pPr>
            <a:r>
              <a:rPr lang="en-US" sz="4100" b="1" dirty="0">
                <a:solidFill>
                  <a:srgbClr val="336699"/>
                </a:solidFill>
                <a:effectLst>
                  <a:outerShdw blurRad="38100" dist="38100" dir="2700000" algn="tl">
                    <a:srgbClr val="DDDDDD"/>
                  </a:outerShdw>
                </a:effectLst>
                <a:cs typeface="ＭＳ Ｐゴシック" charset="-128"/>
              </a:rPr>
              <a:t>Requirements</a:t>
            </a:r>
          </a:p>
        </p:txBody>
      </p:sp>
      <p:sp>
        <p:nvSpPr>
          <p:cNvPr id="36" name="Text Box 19"/>
          <p:cNvSpPr txBox="1">
            <a:spLocks noChangeArrowheads="1"/>
          </p:cNvSpPr>
          <p:nvPr/>
        </p:nvSpPr>
        <p:spPr bwMode="auto">
          <a:xfrm>
            <a:off x="3988594" y="14935512"/>
            <a:ext cx="5486400" cy="731838"/>
          </a:xfrm>
          <a:prstGeom prst="rect">
            <a:avLst/>
          </a:prstGeom>
          <a:solidFill>
            <a:schemeClr val="bg1"/>
          </a:solidFill>
          <a:ln w="12700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lIns="98655" tIns="49327" rIns="98655" bIns="49327">
            <a:spAutoFit/>
          </a:bodyPr>
          <a:lstStyle/>
          <a:p>
            <a:pPr algn="ctr" defTabSz="985838">
              <a:spcBef>
                <a:spcPct val="50000"/>
              </a:spcBef>
              <a:defRPr/>
            </a:pPr>
            <a:r>
              <a:rPr lang="en-US" sz="4100" b="1" dirty="0">
                <a:solidFill>
                  <a:srgbClr val="336699"/>
                </a:solidFill>
                <a:effectLst>
                  <a:outerShdw blurRad="38100" dist="38100" dir="2700000" algn="tl">
                    <a:srgbClr val="DDDDDD"/>
                  </a:outerShdw>
                </a:effectLst>
                <a:cs typeface="ＭＳ Ｐゴシック" charset="-128"/>
              </a:rPr>
              <a:t>System Design</a:t>
            </a:r>
          </a:p>
        </p:txBody>
      </p:sp>
      <p:sp>
        <p:nvSpPr>
          <p:cNvPr id="37" name="Text Box 19"/>
          <p:cNvSpPr txBox="1">
            <a:spLocks noChangeArrowheads="1"/>
          </p:cNvSpPr>
          <p:nvPr/>
        </p:nvSpPr>
        <p:spPr bwMode="auto">
          <a:xfrm>
            <a:off x="13751169" y="15859263"/>
            <a:ext cx="5486400" cy="731838"/>
          </a:xfrm>
          <a:prstGeom prst="rect">
            <a:avLst/>
          </a:prstGeom>
          <a:solidFill>
            <a:schemeClr val="bg1"/>
          </a:solidFill>
          <a:ln w="12700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lIns="98655" tIns="49327" rIns="98655" bIns="49327">
            <a:spAutoFit/>
          </a:bodyPr>
          <a:lstStyle/>
          <a:p>
            <a:pPr algn="ctr" defTabSz="985838">
              <a:spcBef>
                <a:spcPct val="50000"/>
              </a:spcBef>
              <a:defRPr/>
            </a:pPr>
            <a:r>
              <a:rPr lang="en-US" sz="4100" b="1" dirty="0">
                <a:solidFill>
                  <a:srgbClr val="336699"/>
                </a:solidFill>
                <a:effectLst>
                  <a:outerShdw blurRad="38100" dist="38100" dir="2700000" algn="tl">
                    <a:srgbClr val="DDDDDD"/>
                  </a:outerShdw>
                </a:effectLst>
                <a:cs typeface="ＭＳ Ｐゴシック" charset="-128"/>
              </a:rPr>
              <a:t>Object Design</a:t>
            </a:r>
          </a:p>
        </p:txBody>
      </p:sp>
      <p:sp>
        <p:nvSpPr>
          <p:cNvPr id="38" name="Text Box 19"/>
          <p:cNvSpPr txBox="1">
            <a:spLocks noChangeArrowheads="1"/>
          </p:cNvSpPr>
          <p:nvPr/>
        </p:nvSpPr>
        <p:spPr bwMode="auto">
          <a:xfrm>
            <a:off x="23317200" y="17373600"/>
            <a:ext cx="5486400" cy="731838"/>
          </a:xfrm>
          <a:prstGeom prst="rect">
            <a:avLst/>
          </a:prstGeom>
          <a:solidFill>
            <a:schemeClr val="bg1"/>
          </a:solidFill>
          <a:ln w="12700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lIns="98655" tIns="49327" rIns="98655" bIns="49327">
            <a:spAutoFit/>
          </a:bodyPr>
          <a:lstStyle/>
          <a:p>
            <a:pPr algn="ctr" defTabSz="985838">
              <a:spcBef>
                <a:spcPct val="50000"/>
              </a:spcBef>
              <a:defRPr/>
            </a:pPr>
            <a:r>
              <a:rPr lang="en-US" sz="4100" b="1" dirty="0">
                <a:solidFill>
                  <a:srgbClr val="336699"/>
                </a:solidFill>
                <a:effectLst>
                  <a:outerShdw blurRad="38100" dist="38100" dir="2700000" algn="tl">
                    <a:srgbClr val="DDDDDD"/>
                  </a:outerShdw>
                </a:effectLst>
                <a:cs typeface="ＭＳ Ｐゴシック" charset="-128"/>
              </a:rPr>
              <a:t>Implementation</a:t>
            </a:r>
          </a:p>
        </p:txBody>
      </p:sp>
      <p:sp>
        <p:nvSpPr>
          <p:cNvPr id="39" name="Text Box 19"/>
          <p:cNvSpPr txBox="1">
            <a:spLocks noChangeArrowheads="1"/>
          </p:cNvSpPr>
          <p:nvPr/>
        </p:nvSpPr>
        <p:spPr bwMode="auto">
          <a:xfrm>
            <a:off x="3644412" y="29021672"/>
            <a:ext cx="5486400" cy="731838"/>
          </a:xfrm>
          <a:prstGeom prst="rect">
            <a:avLst/>
          </a:prstGeom>
          <a:solidFill>
            <a:schemeClr val="bg1"/>
          </a:solidFill>
          <a:ln w="12700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lIns="98655" tIns="49327" rIns="98655" bIns="49327">
            <a:spAutoFit/>
          </a:bodyPr>
          <a:lstStyle/>
          <a:p>
            <a:pPr algn="ctr" defTabSz="985838">
              <a:spcBef>
                <a:spcPct val="50000"/>
              </a:spcBef>
              <a:defRPr/>
            </a:pPr>
            <a:r>
              <a:rPr lang="en-US" sz="4100" b="1" dirty="0">
                <a:solidFill>
                  <a:srgbClr val="336699"/>
                </a:solidFill>
                <a:effectLst>
                  <a:outerShdw blurRad="38100" dist="38100" dir="2700000" algn="tl">
                    <a:srgbClr val="DDDDDD"/>
                  </a:outerShdw>
                </a:effectLst>
                <a:cs typeface="ＭＳ Ｐゴシック" charset="-128"/>
              </a:rPr>
              <a:t>Verification</a:t>
            </a:r>
          </a:p>
        </p:txBody>
      </p:sp>
      <p:sp>
        <p:nvSpPr>
          <p:cNvPr id="40" name="Text Box 19"/>
          <p:cNvSpPr txBox="1">
            <a:spLocks noChangeArrowheads="1"/>
          </p:cNvSpPr>
          <p:nvPr/>
        </p:nvSpPr>
        <p:spPr bwMode="auto">
          <a:xfrm>
            <a:off x="13558395" y="26415727"/>
            <a:ext cx="5486400" cy="731838"/>
          </a:xfrm>
          <a:prstGeom prst="rect">
            <a:avLst/>
          </a:prstGeom>
          <a:solidFill>
            <a:schemeClr val="bg1"/>
          </a:solidFill>
          <a:ln w="12700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lIns="98655" tIns="49327" rIns="98655" bIns="49327">
            <a:spAutoFit/>
          </a:bodyPr>
          <a:lstStyle/>
          <a:p>
            <a:pPr algn="ctr" defTabSz="985838">
              <a:spcBef>
                <a:spcPct val="50000"/>
              </a:spcBef>
              <a:defRPr/>
            </a:pPr>
            <a:r>
              <a:rPr lang="en-US" sz="4100" b="1" dirty="0">
                <a:solidFill>
                  <a:srgbClr val="336699"/>
                </a:solidFill>
                <a:effectLst>
                  <a:outerShdw blurRad="38100" dist="38100" dir="2700000" algn="tl">
                    <a:srgbClr val="DDDDDD"/>
                  </a:outerShdw>
                </a:effectLst>
                <a:cs typeface="ＭＳ Ｐゴシック" charset="-128"/>
              </a:rPr>
              <a:t>Screenshots</a:t>
            </a:r>
          </a:p>
        </p:txBody>
      </p:sp>
      <p:sp>
        <p:nvSpPr>
          <p:cNvPr id="41" name="Text Box 19"/>
          <p:cNvSpPr txBox="1">
            <a:spLocks noChangeArrowheads="1"/>
          </p:cNvSpPr>
          <p:nvPr/>
        </p:nvSpPr>
        <p:spPr bwMode="auto">
          <a:xfrm>
            <a:off x="23385405" y="30461110"/>
            <a:ext cx="5486400" cy="731838"/>
          </a:xfrm>
          <a:prstGeom prst="rect">
            <a:avLst/>
          </a:prstGeom>
          <a:solidFill>
            <a:schemeClr val="bg1"/>
          </a:solidFill>
          <a:ln w="12700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lIns="98655" tIns="49327" rIns="98655" bIns="49327">
            <a:spAutoFit/>
          </a:bodyPr>
          <a:lstStyle/>
          <a:p>
            <a:pPr algn="ctr" defTabSz="985838">
              <a:spcBef>
                <a:spcPct val="50000"/>
              </a:spcBef>
              <a:defRPr/>
            </a:pPr>
            <a:r>
              <a:rPr lang="en-US" sz="4100" b="1" dirty="0">
                <a:solidFill>
                  <a:srgbClr val="336699"/>
                </a:solidFill>
                <a:effectLst>
                  <a:outerShdw blurRad="38100" dist="38100" dir="2700000" algn="tl">
                    <a:srgbClr val="DDDDDD"/>
                  </a:outerShdw>
                </a:effectLst>
                <a:cs typeface="ＭＳ Ｐゴシック" charset="-128"/>
              </a:rPr>
              <a:t>Summary</a:t>
            </a:r>
          </a:p>
        </p:txBody>
      </p:sp>
      <p:pic>
        <p:nvPicPr>
          <p:cNvPr id="21" name="Picture 2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075" y="636588"/>
            <a:ext cx="3935413" cy="283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2" name="Picture 2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4681" y="712788"/>
            <a:ext cx="4389438" cy="130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3" name="Picture 2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650" y="2123709"/>
            <a:ext cx="2073275" cy="165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4" name="Picture 3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388" y="3562350"/>
            <a:ext cx="1714500" cy="164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5" name="Picture 3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8594" y="4011246"/>
            <a:ext cx="3633787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060400" y="831129"/>
            <a:ext cx="4445000" cy="850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360256" y="1775570"/>
            <a:ext cx="1536699" cy="15366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703786" y="1751098"/>
            <a:ext cx="1585852" cy="15858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028467" y="1072567"/>
            <a:ext cx="3738090" cy="2799451"/>
          </a:xfrm>
          <a:prstGeom prst="rect">
            <a:avLst/>
          </a:prstGeom>
        </p:spPr>
      </p:pic>
      <p:pic>
        <p:nvPicPr>
          <p:cNvPr id="30" name="Picture 3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01551" y="3434928"/>
            <a:ext cx="2800350" cy="163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1" name="Picture 3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8012" y="3431394"/>
            <a:ext cx="1960562" cy="1960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42" name="TextBox 7"/>
          <p:cNvSpPr txBox="1">
            <a:spLocks noChangeArrowheads="1"/>
          </p:cNvSpPr>
          <p:nvPr/>
        </p:nvSpPr>
        <p:spPr bwMode="auto">
          <a:xfrm>
            <a:off x="1561351" y="16165324"/>
            <a:ext cx="10553700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685800" indent="-685800"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altLang="en-US" sz="4000" dirty="0" err="1" smtClean="0">
                <a:solidFill>
                  <a:schemeClr val="tx1"/>
                </a:solidFill>
              </a:rPr>
              <a:t>RabbitMQ</a:t>
            </a:r>
            <a:r>
              <a:rPr lang="en-US" altLang="en-US" sz="4000" dirty="0" smtClean="0">
                <a:solidFill>
                  <a:schemeClr val="tx1"/>
                </a:solidFill>
              </a:rPr>
              <a:t> server exchanges are the components that handle the actual distribution of the messages. </a:t>
            </a:r>
          </a:p>
          <a:p>
            <a:pPr>
              <a:buFont typeface="Arial" charset="0"/>
              <a:buChar char="•"/>
            </a:pPr>
            <a:r>
              <a:rPr lang="en-US" altLang="en-US" sz="4000" dirty="0" smtClean="0">
                <a:solidFill>
                  <a:schemeClr val="tx1"/>
                </a:solidFill>
              </a:rPr>
              <a:t>Messages are stored in queue available on the server</a:t>
            </a:r>
          </a:p>
          <a:p>
            <a:pPr>
              <a:buFont typeface="Arial" charset="0"/>
              <a:buChar char="•"/>
            </a:pPr>
            <a:r>
              <a:rPr lang="en-US" altLang="en-US" sz="4000" dirty="0" err="1" smtClean="0">
                <a:solidFill>
                  <a:schemeClr val="tx1"/>
                </a:solidFill>
              </a:rPr>
              <a:t>PubSub</a:t>
            </a:r>
            <a:r>
              <a:rPr lang="en-US" altLang="en-US" sz="4000" dirty="0" smtClean="0">
                <a:solidFill>
                  <a:schemeClr val="tx1"/>
                </a:solidFill>
              </a:rPr>
              <a:t> is a means to easily interface with the </a:t>
            </a:r>
            <a:r>
              <a:rPr lang="en-US" altLang="en-US" sz="4000" dirty="0" err="1" smtClean="0">
                <a:solidFill>
                  <a:schemeClr val="tx1"/>
                </a:solidFill>
              </a:rPr>
              <a:t>RabbitMQ</a:t>
            </a:r>
            <a:r>
              <a:rPr lang="en-US" altLang="en-US" sz="4000" dirty="0" smtClean="0">
                <a:solidFill>
                  <a:schemeClr val="tx1"/>
                </a:solidFill>
              </a:rPr>
              <a:t> server</a:t>
            </a:r>
          </a:p>
        </p:txBody>
      </p:sp>
      <p:sp>
        <p:nvSpPr>
          <p:cNvPr id="8" name="Rectangle 7"/>
          <p:cNvSpPr/>
          <p:nvPr/>
        </p:nvSpPr>
        <p:spPr>
          <a:xfrm>
            <a:off x="1576388" y="6978650"/>
            <a:ext cx="10553700" cy="7222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5000" b="0" i="0" u="none" strike="noStrike" dirty="0" smtClean="0">
                <a:solidFill>
                  <a:srgbClr val="424242"/>
                </a:solidFill>
                <a:effectLst/>
                <a:latin typeface="+mn-lt"/>
              </a:rPr>
              <a:t>Sending messages to multiple devices can prove to be cumbersome</a:t>
            </a:r>
          </a:p>
          <a:p>
            <a:pPr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5000" b="0" i="0" u="none" strike="noStrike" dirty="0" smtClean="0">
                <a:solidFill>
                  <a:srgbClr val="424242"/>
                </a:solidFill>
                <a:effectLst/>
                <a:latin typeface="+mn-lt"/>
              </a:rPr>
              <a:t>A lot solutions not entirely scalable or very straight forward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5000" b="0" i="0" u="none" strike="noStrike" dirty="0" smtClean="0">
                <a:solidFill>
                  <a:srgbClr val="424242"/>
                </a:solidFill>
                <a:effectLst/>
                <a:latin typeface="+mn-lt"/>
              </a:rPr>
              <a:t>Other solutions do not keep track who’s accessing a channel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5000" dirty="0" smtClean="0">
                <a:solidFill>
                  <a:srgbClr val="424242"/>
                </a:solidFill>
                <a:latin typeface="+mn-lt"/>
              </a:rPr>
              <a:t>Cost efficient model that can compete with more expensive ones</a:t>
            </a:r>
            <a:endParaRPr lang="en-US" sz="5000" b="0" i="0" u="none" strike="noStrike" dirty="0">
              <a:solidFill>
                <a:srgbClr val="424242"/>
              </a:solidFill>
              <a:effectLst/>
              <a:latin typeface="+mn-lt"/>
            </a:endParaRPr>
          </a:p>
        </p:txBody>
      </p:sp>
      <p:sp>
        <p:nvSpPr>
          <p:cNvPr id="44" name="TextBox 14"/>
          <p:cNvSpPr txBox="1">
            <a:spLocks noChangeArrowheads="1"/>
          </p:cNvSpPr>
          <p:nvPr/>
        </p:nvSpPr>
        <p:spPr bwMode="auto">
          <a:xfrm>
            <a:off x="1146481" y="30239391"/>
            <a:ext cx="10482262" cy="1086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685800" indent="-685800"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In order to verify </a:t>
            </a:r>
            <a:r>
              <a:rPr lang="en-US" altLang="en-US" sz="5000" dirty="0" err="1" smtClean="0">
                <a:solidFill>
                  <a:schemeClr val="tx1"/>
                </a:solidFill>
              </a:rPr>
              <a:t>PubSub’s</a:t>
            </a:r>
            <a:r>
              <a:rPr lang="en-US" altLang="en-US" sz="5000" dirty="0" smtClean="0">
                <a:solidFill>
                  <a:schemeClr val="tx1"/>
                </a:solidFill>
              </a:rPr>
              <a:t> behavior, various different clients were devised to manually test a set number of features</a:t>
            </a:r>
          </a:p>
          <a:p>
            <a:pPr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Using </a:t>
            </a:r>
            <a:r>
              <a:rPr lang="en-US" altLang="en-US" sz="5000" dirty="0" err="1" smtClean="0">
                <a:solidFill>
                  <a:schemeClr val="tx1"/>
                </a:solidFill>
              </a:rPr>
              <a:t>RabbitMQ’s</a:t>
            </a:r>
            <a:r>
              <a:rPr lang="en-US" altLang="en-US" sz="5000" dirty="0" smtClean="0">
                <a:solidFill>
                  <a:schemeClr val="tx1"/>
                </a:solidFill>
              </a:rPr>
              <a:t> existing management capabilities, interaction with the server was closely followed.</a:t>
            </a:r>
          </a:p>
          <a:p>
            <a:pPr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Developer tools in the browser and IDE helped track what headers were being received by </a:t>
            </a:r>
            <a:r>
              <a:rPr lang="en-US" altLang="en-US" sz="5000" dirty="0" err="1" smtClean="0">
                <a:solidFill>
                  <a:schemeClr val="tx1"/>
                </a:solidFill>
              </a:rPr>
              <a:t>PubSub</a:t>
            </a:r>
            <a:r>
              <a:rPr lang="en-US" altLang="en-US" sz="5000" dirty="0" smtClean="0">
                <a:solidFill>
                  <a:schemeClr val="tx1"/>
                </a:solidFill>
              </a:rPr>
              <a:t>, faulty </a:t>
            </a:r>
            <a:r>
              <a:rPr lang="en-US" altLang="en-US" sz="5000" dirty="0" err="1" smtClean="0">
                <a:solidFill>
                  <a:schemeClr val="tx1"/>
                </a:solidFill>
              </a:rPr>
              <a:t>Javaascript</a:t>
            </a:r>
            <a:r>
              <a:rPr lang="en-US" altLang="en-US" sz="5000" dirty="0" smtClean="0">
                <a:solidFill>
                  <a:schemeClr val="tx1"/>
                </a:solidFill>
              </a:rPr>
              <a:t> and Python, formatting errors, etc.</a:t>
            </a:r>
          </a:p>
          <a:p>
            <a:pPr>
              <a:buFont typeface="Arial" charset="0"/>
              <a:buChar char="•"/>
            </a:pPr>
            <a:endParaRPr lang="en-US" altLang="en-US" sz="5000" dirty="0">
              <a:solidFill>
                <a:schemeClr val="tx1"/>
              </a:solidFill>
            </a:endParaRPr>
          </a:p>
        </p:txBody>
      </p:sp>
      <p:pic>
        <p:nvPicPr>
          <p:cNvPr id="14360" name="Picture 24" descr="https://lh4.googleusercontent.com/iREqlczyNMQjYRIX0i3w9-cc9S2apWMg0abuuNqzB1lfJezo7ML7TztZSsZduA3VW8XcHnSqASGxVlRNQ98A-uTpHEzHgmQZU5FniCEBEZliS4AOV2KxpVown-Cp7MR-CtA3Bj_T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21876504"/>
            <a:ext cx="11201400" cy="555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Box 5"/>
          <p:cNvSpPr txBox="1">
            <a:spLocks noChangeArrowheads="1"/>
          </p:cNvSpPr>
          <p:nvPr/>
        </p:nvSpPr>
        <p:spPr bwMode="auto">
          <a:xfrm>
            <a:off x="12180887" y="6831013"/>
            <a:ext cx="8709025" cy="8094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altLang="en-US" sz="4000" dirty="0" err="1" smtClean="0">
                <a:solidFill>
                  <a:schemeClr val="tx1"/>
                </a:solidFill>
              </a:rPr>
              <a:t>Addigy’s</a:t>
            </a:r>
            <a:r>
              <a:rPr lang="en-US" altLang="en-US" sz="4000" dirty="0" smtClean="0">
                <a:solidFill>
                  <a:schemeClr val="tx1"/>
                </a:solidFill>
              </a:rPr>
              <a:t> current model is made possible by using the paid server known as </a:t>
            </a:r>
            <a:r>
              <a:rPr lang="en-US" altLang="en-US" sz="4000" dirty="0" err="1" smtClean="0">
                <a:solidFill>
                  <a:schemeClr val="tx1"/>
                </a:solidFill>
              </a:rPr>
              <a:t>PubNub</a:t>
            </a:r>
            <a:r>
              <a:rPr lang="en-US" altLang="en-US" sz="40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Arial" charset="0"/>
              <a:buChar char="•"/>
            </a:pPr>
            <a:r>
              <a:rPr lang="en-US" altLang="en-US" sz="4000" dirty="0" smtClean="0">
                <a:solidFill>
                  <a:schemeClr val="tx1"/>
                </a:solidFill>
              </a:rPr>
              <a:t>Currently </a:t>
            </a:r>
            <a:r>
              <a:rPr lang="en-US" altLang="en-US" sz="4000" dirty="0" err="1" smtClean="0">
                <a:solidFill>
                  <a:schemeClr val="tx1"/>
                </a:solidFill>
              </a:rPr>
              <a:t>RabbitMQ’s</a:t>
            </a:r>
            <a:r>
              <a:rPr lang="en-US" altLang="en-US" sz="4000" dirty="0" smtClean="0">
                <a:solidFill>
                  <a:schemeClr val="tx1"/>
                </a:solidFill>
              </a:rPr>
              <a:t> configuration can prove to be </a:t>
            </a:r>
            <a:r>
              <a:rPr lang="en-US" altLang="en-US" sz="4000" dirty="0" err="1" smtClean="0">
                <a:solidFill>
                  <a:schemeClr val="tx1"/>
                </a:solidFill>
              </a:rPr>
              <a:t>combuersome</a:t>
            </a:r>
            <a:r>
              <a:rPr lang="en-US" altLang="en-US" sz="4000" dirty="0" smtClean="0">
                <a:solidFill>
                  <a:schemeClr val="tx1"/>
                </a:solidFill>
              </a:rPr>
              <a:t>, having to meddle with a lot of different files and commands.</a:t>
            </a:r>
          </a:p>
          <a:p>
            <a:pPr>
              <a:buFont typeface="Arial" charset="0"/>
              <a:buChar char="•"/>
            </a:pPr>
            <a:r>
              <a:rPr lang="en-US" altLang="en-US" sz="4000" dirty="0" err="1" smtClean="0">
                <a:solidFill>
                  <a:schemeClr val="tx1"/>
                </a:solidFill>
              </a:rPr>
              <a:t>PubNub’s</a:t>
            </a:r>
            <a:r>
              <a:rPr lang="en-US" altLang="en-US" sz="4000" dirty="0" smtClean="0">
                <a:solidFill>
                  <a:schemeClr val="tx1"/>
                </a:solidFill>
              </a:rPr>
              <a:t> API’s are well known for being very user friendly, more so than </a:t>
            </a:r>
            <a:r>
              <a:rPr lang="en-US" altLang="en-US" sz="4000" dirty="0" err="1" smtClean="0">
                <a:solidFill>
                  <a:schemeClr val="tx1"/>
                </a:solidFill>
              </a:rPr>
              <a:t>RabbitMQ’s</a:t>
            </a:r>
            <a:r>
              <a:rPr lang="en-US" altLang="en-US" sz="4000" dirty="0" smtClean="0">
                <a:solidFill>
                  <a:schemeClr val="tx1"/>
                </a:solidFill>
              </a:rPr>
              <a:t> existing API’s</a:t>
            </a:r>
          </a:p>
          <a:p>
            <a:pPr>
              <a:buFont typeface="Arial" charset="0"/>
              <a:buChar char="•"/>
            </a:pPr>
            <a:r>
              <a:rPr lang="en-US" altLang="en-US" sz="4000" dirty="0" smtClean="0">
                <a:solidFill>
                  <a:schemeClr val="tx1"/>
                </a:solidFill>
              </a:rPr>
              <a:t>More so, obtaining presence in </a:t>
            </a:r>
            <a:r>
              <a:rPr lang="en-US" altLang="en-US" sz="4000" dirty="0" err="1" smtClean="0">
                <a:solidFill>
                  <a:schemeClr val="tx1"/>
                </a:solidFill>
              </a:rPr>
              <a:t>RabbitMQ</a:t>
            </a:r>
            <a:r>
              <a:rPr lang="en-US" altLang="en-US" sz="4000" dirty="0" smtClean="0">
                <a:solidFill>
                  <a:schemeClr val="tx1"/>
                </a:solidFill>
              </a:rPr>
              <a:t> is not as seamless as </a:t>
            </a:r>
            <a:r>
              <a:rPr lang="en-US" altLang="en-US" sz="4000" dirty="0" err="1" smtClean="0">
                <a:solidFill>
                  <a:schemeClr val="tx1"/>
                </a:solidFill>
              </a:rPr>
              <a:t>PubNub</a:t>
            </a:r>
            <a:endParaRPr lang="en-US" altLang="en-US" sz="4000" dirty="0">
              <a:solidFill>
                <a:schemeClr val="tx1"/>
              </a:solidFill>
            </a:endParaRPr>
          </a:p>
        </p:txBody>
      </p:sp>
      <p:sp>
        <p:nvSpPr>
          <p:cNvPr id="46" name="TextBox 5"/>
          <p:cNvSpPr txBox="1">
            <a:spLocks noChangeArrowheads="1"/>
          </p:cNvSpPr>
          <p:nvPr/>
        </p:nvSpPr>
        <p:spPr bwMode="auto">
          <a:xfrm>
            <a:off x="20744722" y="6770565"/>
            <a:ext cx="11353800" cy="10095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685800" indent="-685800"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altLang="en-US" sz="5000" dirty="0" err="1" smtClean="0">
                <a:solidFill>
                  <a:schemeClr val="tx1"/>
                </a:solidFill>
              </a:rPr>
              <a:t>PubSub</a:t>
            </a:r>
            <a:r>
              <a:rPr lang="en-US" altLang="en-US" sz="5000" dirty="0" smtClean="0">
                <a:solidFill>
                  <a:schemeClr val="tx1"/>
                </a:solidFill>
              </a:rPr>
              <a:t> should be able to successfully publish a message to a queue.</a:t>
            </a:r>
            <a:endParaRPr lang="en-US" altLang="en-US" sz="5000" dirty="0">
              <a:solidFill>
                <a:schemeClr val="tx1"/>
              </a:solidFill>
            </a:endParaRPr>
          </a:p>
          <a:p>
            <a:pPr>
              <a:buFont typeface="Arial" charset="0"/>
              <a:buChar char="•"/>
            </a:pPr>
            <a:r>
              <a:rPr lang="en-US" altLang="en-US" sz="5000" dirty="0" err="1" smtClean="0">
                <a:solidFill>
                  <a:schemeClr val="tx1"/>
                </a:solidFill>
              </a:rPr>
              <a:t>PubSub</a:t>
            </a:r>
            <a:r>
              <a:rPr lang="en-US" altLang="en-US" sz="5000" dirty="0" smtClean="0">
                <a:solidFill>
                  <a:schemeClr val="tx1"/>
                </a:solidFill>
              </a:rPr>
              <a:t> should be able to subscribe to a channel and receive messages</a:t>
            </a:r>
          </a:p>
          <a:p>
            <a:pPr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Should be simple to use and interface with the </a:t>
            </a:r>
            <a:r>
              <a:rPr lang="en-US" altLang="en-US" sz="5000" dirty="0" err="1" smtClean="0">
                <a:solidFill>
                  <a:schemeClr val="tx1"/>
                </a:solidFill>
              </a:rPr>
              <a:t>RabbitMQ</a:t>
            </a:r>
            <a:r>
              <a:rPr lang="en-US" altLang="en-US" sz="5000" dirty="0" smtClean="0">
                <a:solidFill>
                  <a:schemeClr val="tx1"/>
                </a:solidFill>
              </a:rPr>
              <a:t> server</a:t>
            </a:r>
          </a:p>
          <a:p>
            <a:pPr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Must allow for cross platform interaction with the server. That is, there should be a API available for desktop applications and one available for web applications.</a:t>
            </a:r>
          </a:p>
          <a:p>
            <a:pPr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Solution must be scalable</a:t>
            </a:r>
            <a:endParaRPr lang="en-US" altLang="en-US" sz="5000" dirty="0">
              <a:solidFill>
                <a:schemeClr val="tx1"/>
              </a:solidFill>
            </a:endParaRPr>
          </a:p>
        </p:txBody>
      </p:sp>
      <p:sp>
        <p:nvSpPr>
          <p:cNvPr id="47" name="TextBox 9"/>
          <p:cNvSpPr txBox="1">
            <a:spLocks noChangeArrowheads="1"/>
          </p:cNvSpPr>
          <p:nvPr/>
        </p:nvSpPr>
        <p:spPr bwMode="auto">
          <a:xfrm>
            <a:off x="21385445" y="31793206"/>
            <a:ext cx="10467975" cy="9325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1428750" indent="-685800"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685800" indent="-685800"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A scalable, easy to use publish/subscribe</a:t>
            </a:r>
          </a:p>
          <a:p>
            <a:pPr marL="685800" indent="-685800"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Crafted a personalized experience.</a:t>
            </a:r>
          </a:p>
          <a:p>
            <a:pPr marL="685800" indent="-685800"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Multiplatform solution; clients can choose to implement a either a desktop or web solution.</a:t>
            </a:r>
          </a:p>
          <a:p>
            <a:pPr marL="685800" indent="-685800"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Solutions are properly able to interface.</a:t>
            </a:r>
          </a:p>
          <a:p>
            <a:pPr marL="685800" indent="-685800"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Implementing clients are aware who has entered/exited a channel.</a:t>
            </a:r>
            <a:endParaRPr lang="en-US" altLang="en-US" sz="5000" dirty="0">
              <a:solidFill>
                <a:schemeClr val="tx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8339" y="27551620"/>
            <a:ext cx="9966512" cy="5683450"/>
          </a:xfrm>
          <a:prstGeom prst="rect">
            <a:avLst/>
          </a:prstGeom>
        </p:spPr>
      </p:pic>
      <p:sp>
        <p:nvSpPr>
          <p:cNvPr id="48" name="TextBox 14"/>
          <p:cNvSpPr txBox="1">
            <a:spLocks noChangeArrowheads="1"/>
          </p:cNvSpPr>
          <p:nvPr/>
        </p:nvSpPr>
        <p:spPr bwMode="auto">
          <a:xfrm>
            <a:off x="11263610" y="33419220"/>
            <a:ext cx="9971255" cy="2400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685800" indent="-685800"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An example of an application implementing the web solution</a:t>
            </a:r>
          </a:p>
          <a:p>
            <a:pPr>
              <a:buFont typeface="Arial" charset="0"/>
              <a:buChar char="•"/>
            </a:pPr>
            <a:endParaRPr lang="en-US" altLang="en-US" sz="5000" dirty="0">
              <a:solidFill>
                <a:schemeClr val="tx1"/>
              </a:solidFill>
            </a:endParaRPr>
          </a:p>
        </p:txBody>
      </p:sp>
      <p:sp>
        <p:nvSpPr>
          <p:cNvPr id="50" name="TextBox 9"/>
          <p:cNvSpPr txBox="1">
            <a:spLocks noChangeArrowheads="1"/>
          </p:cNvSpPr>
          <p:nvPr/>
        </p:nvSpPr>
        <p:spPr bwMode="auto">
          <a:xfrm>
            <a:off x="20889912" y="23090792"/>
            <a:ext cx="1046797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1428750" indent="-685800"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685800" indent="-685800">
              <a:buFont typeface="Arial" charset="0"/>
              <a:buChar char="•"/>
            </a:pPr>
            <a:r>
              <a:rPr lang="en-US" altLang="en-US" sz="3000" dirty="0" smtClean="0">
                <a:solidFill>
                  <a:schemeClr val="tx1"/>
                </a:solidFill>
              </a:rPr>
              <a:t>Sequence of events for a publish</a:t>
            </a:r>
            <a:endParaRPr lang="en-US" altLang="en-US" sz="3000" dirty="0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524" y="18239838"/>
            <a:ext cx="9109338" cy="492919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0084" y="23614191"/>
            <a:ext cx="9544778" cy="5608509"/>
          </a:xfrm>
          <a:prstGeom prst="rect">
            <a:avLst/>
          </a:prstGeom>
        </p:spPr>
      </p:pic>
      <p:sp>
        <p:nvSpPr>
          <p:cNvPr id="55" name="TextBox 9"/>
          <p:cNvSpPr txBox="1">
            <a:spLocks noChangeArrowheads="1"/>
          </p:cNvSpPr>
          <p:nvPr/>
        </p:nvSpPr>
        <p:spPr bwMode="auto">
          <a:xfrm>
            <a:off x="20889912" y="29110592"/>
            <a:ext cx="1046797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1428750" indent="-685800"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685800" indent="-685800">
              <a:buFont typeface="Arial" charset="0"/>
              <a:buChar char="•"/>
            </a:pPr>
            <a:r>
              <a:rPr lang="en-US" altLang="en-US" sz="3000" dirty="0" smtClean="0">
                <a:solidFill>
                  <a:schemeClr val="tx1"/>
                </a:solidFill>
              </a:rPr>
              <a:t>Sequence of events for a subscribe</a:t>
            </a:r>
            <a:endParaRPr lang="en-US" altLang="en-US" sz="3000" dirty="0">
              <a:solidFill>
                <a:schemeClr val="tx1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465" y="16766451"/>
            <a:ext cx="8918969" cy="7050152"/>
          </a:xfrm>
          <a:prstGeom prst="rect">
            <a:avLst/>
          </a:prstGeom>
        </p:spPr>
      </p:pic>
      <p:sp>
        <p:nvSpPr>
          <p:cNvPr id="58" name="TextBox 7"/>
          <p:cNvSpPr txBox="1">
            <a:spLocks noChangeArrowheads="1"/>
          </p:cNvSpPr>
          <p:nvPr/>
        </p:nvSpPr>
        <p:spPr bwMode="auto">
          <a:xfrm>
            <a:off x="11713279" y="23675316"/>
            <a:ext cx="9176633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685800" indent="-685800"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altLang="en-US" sz="2800" dirty="0" err="1" smtClean="0">
                <a:solidFill>
                  <a:schemeClr val="tx1"/>
                </a:solidFill>
              </a:rPr>
              <a:t>PubSub</a:t>
            </a:r>
            <a:r>
              <a:rPr lang="en-US" altLang="en-US" sz="2800" dirty="0" smtClean="0">
                <a:solidFill>
                  <a:schemeClr val="tx1"/>
                </a:solidFill>
              </a:rPr>
              <a:t> relies heavily on a publish/subscribe design. This done to decouple methods, so that they wouldn’t be so </a:t>
            </a:r>
            <a:r>
              <a:rPr lang="en-US" altLang="en-US" sz="2800" dirty="0" err="1" smtClean="0">
                <a:solidFill>
                  <a:schemeClr val="tx1"/>
                </a:solidFill>
              </a:rPr>
              <a:t>interdependant</a:t>
            </a:r>
            <a:r>
              <a:rPr lang="en-US" altLang="en-US" sz="2800" dirty="0" smtClean="0">
                <a:solidFill>
                  <a:schemeClr val="tx1"/>
                </a:solidFill>
              </a:rPr>
              <a:t>. </a:t>
            </a:r>
          </a:p>
          <a:p>
            <a:pPr>
              <a:buFont typeface="Arial" charset="0"/>
              <a:buChar char="•"/>
            </a:pPr>
            <a:r>
              <a:rPr lang="en-US" altLang="en-US" sz="2800" dirty="0" smtClean="0">
                <a:solidFill>
                  <a:schemeClr val="tx1"/>
                </a:solidFill>
              </a:rPr>
              <a:t>In addition, using AMQP we were able to send reliable messages and quick message delivery. 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7663" y="35205231"/>
            <a:ext cx="8656273" cy="4096531"/>
          </a:xfrm>
          <a:prstGeom prst="rect">
            <a:avLst/>
          </a:prstGeom>
        </p:spPr>
      </p:pic>
      <p:sp>
        <p:nvSpPr>
          <p:cNvPr id="61" name="TextBox 14"/>
          <p:cNvSpPr txBox="1">
            <a:spLocks noChangeArrowheads="1"/>
          </p:cNvSpPr>
          <p:nvPr/>
        </p:nvSpPr>
        <p:spPr bwMode="auto">
          <a:xfrm>
            <a:off x="11013179" y="39348470"/>
            <a:ext cx="9971255" cy="2400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685800" indent="-685800"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altLang="en-US" sz="5000" dirty="0" smtClean="0">
                <a:solidFill>
                  <a:schemeClr val="tx1"/>
                </a:solidFill>
              </a:rPr>
              <a:t>A desktop client using the python solution</a:t>
            </a:r>
          </a:p>
          <a:p>
            <a:pPr>
              <a:buFont typeface="Arial" charset="0"/>
              <a:buChar char="•"/>
            </a:pPr>
            <a:endParaRPr lang="en-US" altLang="en-US" sz="5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2846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8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2846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8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469</Words>
  <Application>Microsoft Macintosh PowerPoint</Application>
  <PresentationFormat>Custom</PresentationFormat>
  <Paragraphs>48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ＭＳ Ｐゴシック</vt:lpstr>
      <vt:lpstr>Times New Roman</vt:lpstr>
      <vt:lpstr>Diseño predeterminado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Romero</dc:creator>
  <cp:lastModifiedBy>David Romero</cp:lastModifiedBy>
  <cp:revision>18</cp:revision>
  <dcterms:created xsi:type="dcterms:W3CDTF">2015-12-07T18:25:53Z</dcterms:created>
  <dcterms:modified xsi:type="dcterms:W3CDTF">2015-12-10T21:28:50Z</dcterms:modified>
</cp:coreProperties>
</file>

<file path=docProps/thumbnail.jpeg>
</file>